
<file path=[Content_Types].xml><?xml version="1.0" encoding="utf-8"?>
<Types xmlns="http://schemas.openxmlformats.org/package/2006/content-types">
  <Default Extension="xml" ContentType="application/xml"/>
  <Default Extension="wav" ContentType="audio/wav"/>
  <Default Extension="jpeg" ContentType="image/jpeg"/>
  <Default Extension="jp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3" d="100"/>
          <a:sy n="83" d="100"/>
        </p:scale>
        <p:origin x="-9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0738" y="4155141"/>
            <a:ext cx="7542212" cy="1013012"/>
          </a:xfrm>
        </p:spPr>
        <p:txBody>
          <a:bodyPr anchor="b" anchorCtr="0">
            <a:noAutofit/>
          </a:bodyPr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0738" y="5230906"/>
            <a:ext cx="7542212" cy="1030942"/>
          </a:xfrm>
        </p:spPr>
        <p:txBody>
          <a:bodyPr/>
          <a:lstStyle>
            <a:lvl1pPr marL="0" indent="0" algn="ctr">
              <a:spcBef>
                <a:spcPct val="30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 descr="MoleculeTrac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019" y="224679"/>
            <a:ext cx="5795963" cy="394337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3962399"/>
            <a:ext cx="7585710" cy="672353"/>
          </a:xfrm>
        </p:spPr>
        <p:txBody>
          <a:bodyPr anchor="b">
            <a:normAutofit/>
          </a:bodyPr>
          <a:lstStyle>
            <a:lvl1pPr algn="ctr">
              <a:defRPr sz="3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101957" y="457200"/>
            <a:ext cx="2940087" cy="2940087"/>
          </a:xfrm>
          <a:prstGeom prst="ellipse">
            <a:avLst/>
          </a:prstGeom>
          <a:solidFill>
            <a:schemeClr val="tx1">
              <a:lumMod val="75000"/>
            </a:schemeClr>
          </a:solidFill>
          <a:ln w="63500">
            <a:solidFill>
              <a:schemeClr val="tx1"/>
            </a:solidFill>
          </a:ln>
          <a:effectLst>
            <a:outerShdw blurRad="254000" dist="152400" dir="5400000" sx="90000" sy="-19000" rotWithShape="0">
              <a:prstClr val="black">
                <a:alpha val="2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FontTx/>
              <a:buNone/>
              <a:defRPr sz="24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0" y="4639235"/>
            <a:ext cx="7585710" cy="1371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19365" y="416859"/>
            <a:ext cx="1940859" cy="5607424"/>
          </a:xfrm>
        </p:spPr>
        <p:txBody>
          <a:bodyPr vert="eaVert" anchor="ctr" anchorCtr="0"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0737" y="414015"/>
            <a:ext cx="6144839" cy="5610268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0737" y="1219013"/>
            <a:ext cx="7542213" cy="19589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2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0737" y="3224213"/>
            <a:ext cx="7542213" cy="150018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400" b="1" kern="12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9462" y="1892301"/>
            <a:ext cx="3657600" cy="3975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800"/>
            </a:lvl6pPr>
            <a:lvl7pPr marL="2173288" indent="-344488">
              <a:defRPr sz="1800"/>
            </a:lvl7pPr>
            <a:lvl8pPr marL="2173288" indent="-344488">
              <a:defRPr sz="1800"/>
            </a:lvl8pPr>
            <a:lvl9pPr marL="2173288" indent="-344488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3763" y="1892301"/>
            <a:ext cx="3657600" cy="3975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800"/>
            </a:lvl6pPr>
            <a:lvl7pPr marL="2173288" indent="-344488">
              <a:defRPr sz="1800"/>
            </a:lvl7pPr>
            <a:lvl8pPr marL="2173288" indent="-344488">
              <a:defRPr sz="1800"/>
            </a:lvl8pPr>
            <a:lvl9pPr marL="2173288" indent="-344488">
              <a:defRPr sz="18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</p:spPr>
        <p:txBody>
          <a:bodyPr/>
          <a:lstStyle>
            <a:lvl1pPr>
              <a:defRPr/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2" y="1761565"/>
            <a:ext cx="3657600" cy="515469"/>
          </a:xfrm>
        </p:spPr>
        <p:txBody>
          <a:bodyPr anchor="b">
            <a:normAutofit/>
          </a:bodyPr>
          <a:lstStyle>
            <a:lvl1pPr marL="0" indent="0" algn="ctr">
              <a:spcBef>
                <a:spcPct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9462" y="2393575"/>
            <a:ext cx="3657600" cy="347382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600"/>
            </a:lvl6pPr>
            <a:lvl7pPr marL="2173288" indent="-344488">
              <a:defRPr sz="1600"/>
            </a:lvl7pPr>
            <a:lvl8pPr marL="2173288" indent="-344488">
              <a:defRPr sz="1600"/>
            </a:lvl8pPr>
            <a:lvl9pPr marL="2173288" indent="-344488"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3763" y="1761565"/>
            <a:ext cx="3657600" cy="515469"/>
          </a:xfrm>
        </p:spPr>
        <p:txBody>
          <a:bodyPr anchor="b">
            <a:normAutofit/>
          </a:bodyPr>
          <a:lstStyle>
            <a:lvl1pPr marL="0" indent="0" algn="ctr">
              <a:spcBef>
                <a:spcPct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3763" y="2393575"/>
            <a:ext cx="3657600" cy="347382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sz="1600"/>
            </a:lvl6pPr>
            <a:lvl7pPr marL="2173288" indent="-344488">
              <a:defRPr sz="1600"/>
            </a:lvl7pPr>
            <a:lvl8pPr marL="2173288" indent="-344488">
              <a:defRPr sz="1600"/>
            </a:lvl8pPr>
            <a:lvl9pPr marL="2173288" indent="-344488">
              <a:defRPr sz="1600"/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929" y="457201"/>
            <a:ext cx="3566160" cy="1371600"/>
          </a:xfrm>
        </p:spPr>
        <p:txBody>
          <a:bodyPr anchor="b">
            <a:normAutofit/>
          </a:bodyPr>
          <a:lstStyle>
            <a:lvl1pPr algn="ctr">
              <a:defRPr sz="3600" b="1"/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2393" y="457201"/>
            <a:ext cx="3566160" cy="5410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173288" indent="-344488">
              <a:defRPr lang="en-US" sz="1800" b="1" kern="1200" dirty="0" smtClean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2173288" indent="-344488">
              <a:defRPr sz="1800" b="1" kern="1200" dirty="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929" y="1828801"/>
            <a:ext cx="3566160" cy="3657600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457200"/>
            <a:ext cx="3566160" cy="1371600"/>
          </a:xfrm>
        </p:spPr>
        <p:txBody>
          <a:bodyPr anchor="b">
            <a:normAutofit/>
          </a:bodyPr>
          <a:lstStyle>
            <a:lvl1pPr algn="ctr">
              <a:defRPr sz="36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266765" y="1676400"/>
            <a:ext cx="2975610" cy="2975610"/>
          </a:xfrm>
          <a:prstGeom prst="ellipse">
            <a:avLst/>
          </a:prstGeom>
          <a:solidFill>
            <a:schemeClr val="tx1">
              <a:lumMod val="75000"/>
            </a:schemeClr>
          </a:solidFill>
          <a:ln w="63500">
            <a:solidFill>
              <a:schemeClr val="tx1"/>
            </a:solidFill>
          </a:ln>
          <a:effectLst>
            <a:outerShdw blurRad="254000" dist="152400" dir="5400000" sx="90000" sy="-19000" rotWithShape="0">
              <a:prstClr val="black">
                <a:alpha val="2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0" y="1828800"/>
            <a:ext cx="3566160" cy="3657600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600"/>
              </a:spcBef>
              <a:buNone/>
              <a:defRPr sz="2000" b="1" kern="1200">
                <a:solidFill>
                  <a:schemeClr val="tx1"/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ctr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x-non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png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idOverlay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60000"/>
              <a:lumOff val="40000"/>
              <a:alpha val="10000"/>
            </a:schemeClr>
          </a:solidFill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6539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x-none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9462" y="1882588"/>
            <a:ext cx="7581901" cy="39534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51812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70BA1CFD-BFF0-48BC-9BA5-4974D7A6AB15}" type="datetimeFigureOut">
              <a:rPr lang="en-US" smtClean="0"/>
              <a:t>19/02/16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0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1000" y="6356350"/>
            <a:ext cx="762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effectLst>
                  <a:outerShdw blurRad="101600" dist="63500" dir="2700000" algn="tl" rotWithShape="0">
                    <a:prstClr val="black">
                      <a:alpha val="75000"/>
                    </a:prstClr>
                  </a:outerShdw>
                </a:effectLst>
              </a:defRPr>
            </a:lvl1pPr>
          </a:lstStyle>
          <a:p>
            <a:fld id="{D12AA694-00EB-4F4B-AABB-6F50FB178914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6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403225" indent="-403225" algn="l" defTabSz="914400" rtl="0" eaLnBrk="1" latinLnBrk="0" hangingPunct="1">
        <a:spcBef>
          <a:spcPts val="2000"/>
        </a:spcBef>
        <a:buFontTx/>
        <a:buBlip>
          <a:blip r:embed="rId15"/>
        </a:buBlip>
        <a:defRPr sz="24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1pPr>
      <a:lvl2pPr marL="806450" indent="-403225" algn="l" defTabSz="914400" rtl="0" eaLnBrk="1" latinLnBrk="0" hangingPunct="1">
        <a:spcBef>
          <a:spcPts val="600"/>
        </a:spcBef>
        <a:buFontTx/>
        <a:buBlip>
          <a:blip r:embed="rId15"/>
        </a:buBlip>
        <a:defRPr sz="22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2pPr>
      <a:lvl3pPr marL="1143000" indent="-336550" algn="l" defTabSz="914400" rtl="0" eaLnBrk="1" latinLnBrk="0" hangingPunct="1">
        <a:spcBef>
          <a:spcPts val="600"/>
        </a:spcBef>
        <a:buFontTx/>
        <a:buBlip>
          <a:blip r:embed="rId15"/>
        </a:buBlip>
        <a:defRPr sz="20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3pPr>
      <a:lvl4pPr marL="1492250" indent="-349250" algn="l" defTabSz="914400" rtl="0" eaLnBrk="1" latinLnBrk="0" hangingPunct="1">
        <a:spcBef>
          <a:spcPts val="600"/>
        </a:spcBef>
        <a:buFontTx/>
        <a:buBlip>
          <a:blip r:embed="rId15"/>
        </a:buBlip>
        <a:defRPr sz="18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4pPr>
      <a:lvl5pPr marL="1828800" indent="-336550" algn="l" defTabSz="914400" rtl="0" eaLnBrk="1" latinLnBrk="0" hangingPunct="1">
        <a:spcBef>
          <a:spcPts val="600"/>
        </a:spcBef>
        <a:buFontTx/>
        <a:buBlip>
          <a:blip r:embed="rId15"/>
        </a:buBlip>
        <a:defRPr sz="1800" b="1" kern="120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5pPr>
      <a:lvl6pPr marL="2173288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6pPr>
      <a:lvl7pPr marL="2516188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7pPr>
      <a:lvl8pPr marL="2860675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 smtClean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8pPr>
      <a:lvl9pPr marL="3205163" indent="-344488" algn="l" defTabSz="914400" rtl="0" eaLnBrk="1" latinLnBrk="0" hangingPunct="1">
        <a:spcBef>
          <a:spcPct val="20000"/>
        </a:spcBef>
        <a:buFontTx/>
        <a:buBlip>
          <a:blip r:embed="rId15"/>
        </a:buBlip>
        <a:defRPr lang="en-US" sz="1800" b="1" kern="1200" dirty="0">
          <a:solidFill>
            <a:schemeClr val="tx1"/>
          </a:solidFill>
          <a:effectLst>
            <a:outerShdw blurRad="101600" dist="63500" dir="2700000" algn="tl" rotWithShape="0">
              <a:prstClr val="black">
                <a:alpha val="75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jpg"/><Relationship Id="rId5" Type="http://schemas.openxmlformats.org/officeDocument/2006/relationships/image" Target="../media/image6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mssiedler/2016_01_ProgramacaoIV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smtClean="0"/>
              <a:t>Programa</a:t>
            </a:r>
            <a:r>
              <a:rPr lang="pt-BR" dirty="0" smtClean="0"/>
              <a:t>ção 4</a:t>
            </a:r>
            <a:endParaRPr lang="pt-B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smtClean="0"/>
              <a:t>Prof. Marcelo Siedler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4636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Ementa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effectLst/>
              </a:rPr>
              <a:t>Desenvolvimento de aplicações orientadas a objetos conectadas a bancos de dados. Tratamento de exceções neste tipo de aplicação. Geração de relatórios. Geração automatizada de documentação de aplicações.</a:t>
            </a:r>
            <a:r>
              <a:rPr lang="pt-BR" dirty="0">
                <a:effectLst/>
              </a:rPr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9137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Arquitetura de Desenvolvimento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JSP</a:t>
            </a:r>
          </a:p>
          <a:p>
            <a:r>
              <a:rPr lang="pt-BR" dirty="0" smtClean="0"/>
              <a:t>JPA</a:t>
            </a:r>
          </a:p>
          <a:p>
            <a:r>
              <a:rPr lang="pt-BR" dirty="0" err="1" smtClean="0"/>
              <a:t>PostgreSQL</a:t>
            </a:r>
            <a:r>
              <a:rPr lang="pt-BR" dirty="0" smtClean="0"/>
              <a:t> </a:t>
            </a:r>
          </a:p>
          <a:p>
            <a:r>
              <a:rPr lang="pt-BR" dirty="0" err="1" smtClean="0"/>
              <a:t>PgAdmin</a:t>
            </a:r>
            <a:endParaRPr lang="pt-BR" dirty="0" smtClean="0"/>
          </a:p>
          <a:p>
            <a:r>
              <a:rPr lang="pt-BR" dirty="0" err="1" smtClean="0"/>
              <a:t>NetBeans</a:t>
            </a:r>
            <a:r>
              <a:rPr lang="pt-BR" dirty="0" smtClean="0"/>
              <a:t>/Apache TOMCAT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0278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</a:t>
            </a:r>
            <a:r>
              <a:rPr lang="pt-BR" dirty="0" smtClean="0"/>
              <a:t>ópicos Abordados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9462" y="1882587"/>
            <a:ext cx="7581901" cy="4558501"/>
          </a:xfrm>
        </p:spPr>
        <p:txBody>
          <a:bodyPr>
            <a:normAutofit fontScale="92500" lnSpcReduction="10000"/>
          </a:bodyPr>
          <a:lstStyle/>
          <a:p>
            <a:r>
              <a:rPr lang="pt-BR" dirty="0" smtClean="0"/>
              <a:t>Tratamento de Exce</a:t>
            </a:r>
            <a:r>
              <a:rPr lang="pt-BR" dirty="0" smtClean="0"/>
              <a:t>ções</a:t>
            </a:r>
          </a:p>
          <a:p>
            <a:pPr lvl="1"/>
            <a:r>
              <a:rPr lang="pt-BR" dirty="0" smtClean="0"/>
              <a:t>Aprendendo a descobrir o erro</a:t>
            </a:r>
          </a:p>
          <a:p>
            <a:pPr lvl="1"/>
            <a:r>
              <a:rPr lang="pt-BR" dirty="0" smtClean="0"/>
              <a:t>Depurando a aplicações</a:t>
            </a:r>
          </a:p>
          <a:p>
            <a:pPr lvl="1"/>
            <a:r>
              <a:rPr lang="pt-BR" dirty="0" smtClean="0"/>
              <a:t>Tratando os erros através das instruções de tratamento de erro</a:t>
            </a:r>
          </a:p>
          <a:p>
            <a:r>
              <a:rPr lang="pt-BR" dirty="0" smtClean="0"/>
              <a:t>Autenticação de Usuário (</a:t>
            </a:r>
            <a:r>
              <a:rPr lang="pt-BR" dirty="0" err="1" smtClean="0"/>
              <a:t>Login</a:t>
            </a:r>
            <a:r>
              <a:rPr lang="pt-BR" dirty="0" smtClean="0"/>
              <a:t>)</a:t>
            </a:r>
          </a:p>
          <a:p>
            <a:r>
              <a:rPr lang="pt-BR" dirty="0" smtClean="0"/>
              <a:t>Upload de arquivos/imagens pro servidor</a:t>
            </a:r>
          </a:p>
          <a:p>
            <a:r>
              <a:rPr lang="pt-BR" dirty="0" smtClean="0"/>
              <a:t>Envio de </a:t>
            </a:r>
            <a:r>
              <a:rPr lang="pt-BR" dirty="0" err="1" smtClean="0"/>
              <a:t>email</a:t>
            </a:r>
            <a:r>
              <a:rPr lang="pt-BR" dirty="0" smtClean="0"/>
              <a:t> através da aplicação</a:t>
            </a:r>
          </a:p>
          <a:p>
            <a:r>
              <a:rPr lang="pt-BR" dirty="0" smtClean="0"/>
              <a:t>Geração de relatórios em aplicações Web</a:t>
            </a:r>
          </a:p>
          <a:p>
            <a:r>
              <a:rPr lang="pt-BR" dirty="0" smtClean="0"/>
              <a:t>Documentação de Aplicações</a:t>
            </a:r>
          </a:p>
          <a:p>
            <a:pPr lvl="1"/>
            <a:endParaRPr lang="pt-BR" dirty="0" smtClean="0"/>
          </a:p>
          <a:p>
            <a:pPr marL="0" indent="0">
              <a:buNone/>
            </a:pP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8503812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Avalia</a:t>
            </a:r>
            <a:r>
              <a:rPr lang="pt-BR" dirty="0" smtClean="0"/>
              <a:t>ção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Desenvolvimento de Projeto de Software e avalia</a:t>
            </a:r>
            <a:r>
              <a:rPr lang="pt-BR" dirty="0" smtClean="0"/>
              <a:t>ção presencial de itens pontuais.</a:t>
            </a:r>
          </a:p>
          <a:p>
            <a:r>
              <a:rPr lang="pt-BR" dirty="0" smtClean="0"/>
              <a:t>Avaliação contínua ao longo do semestre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16813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AULA 01</a:t>
            </a:r>
            <a:endParaRPr lang="pt-BR" dirty="0"/>
          </a:p>
        </p:txBody>
      </p:sp>
      <p:pic>
        <p:nvPicPr>
          <p:cNvPr id="6" name="Picture 5" descr="silvio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450" y="1536469"/>
            <a:ext cx="4812055" cy="4812055"/>
          </a:xfrm>
          <a:prstGeom prst="rect">
            <a:avLst/>
          </a:prstGeom>
        </p:spPr>
      </p:pic>
      <p:pic>
        <p:nvPicPr>
          <p:cNvPr id="8" name="abertura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14235" y="353609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054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77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Material de aula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GITHUB:</a:t>
            </a:r>
          </a:p>
          <a:p>
            <a:pPr lvl="1"/>
            <a:r>
              <a:rPr lang="de-DE" dirty="0">
                <a:hlinkClick r:id="rId2"/>
              </a:rPr>
              <a:t>https://github.com/mssiedler/</a:t>
            </a:r>
            <a:r>
              <a:rPr lang="de-DE" dirty="0" smtClean="0">
                <a:hlinkClick r:id="rId2"/>
              </a:rPr>
              <a:t>2016_01_ProgramacaoIV</a:t>
            </a:r>
            <a:endParaRPr lang="de-DE" dirty="0" smtClean="0"/>
          </a:p>
          <a:p>
            <a:pPr lvl="1"/>
            <a:endParaRPr lang="de-DE" dirty="0"/>
          </a:p>
          <a:p>
            <a:r>
              <a:rPr lang="de-DE" dirty="0" smtClean="0"/>
              <a:t>SITE:</a:t>
            </a:r>
          </a:p>
          <a:p>
            <a:pPr lvl="1"/>
            <a:r>
              <a:rPr lang="nl-NL" dirty="0" err="1"/>
              <a:t>https</a:t>
            </a:r>
            <a:r>
              <a:rPr lang="nl-NL" dirty="0"/>
              <a:t>://</a:t>
            </a:r>
            <a:r>
              <a:rPr lang="nl-NL" dirty="0" err="1"/>
              <a:t>sites.google.com</a:t>
            </a:r>
            <a:r>
              <a:rPr lang="nl-NL" dirty="0"/>
              <a:t>/site/siedler/home/2016-01/</a:t>
            </a:r>
            <a:r>
              <a:rPr lang="nl-NL" dirty="0" err="1"/>
              <a:t>programacao</a:t>
            </a:r>
            <a:r>
              <a:rPr lang="nl-NL" dirty="0"/>
              <a:t>-iv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838461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9462" y="107577"/>
            <a:ext cx="7581901" cy="1131682"/>
          </a:xfrm>
        </p:spPr>
        <p:txBody>
          <a:bodyPr/>
          <a:lstStyle/>
          <a:p>
            <a:r>
              <a:rPr lang="pt-BR" dirty="0" err="1" smtClean="0"/>
              <a:t>showdomilhao</a:t>
            </a:r>
            <a:endParaRPr lang="pt-BR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12" y="1605838"/>
            <a:ext cx="4089400" cy="13208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9576" y="1651000"/>
            <a:ext cx="4546600" cy="177800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12" y="3429000"/>
            <a:ext cx="4165824" cy="3254550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4986" y="3721851"/>
            <a:ext cx="3981787" cy="241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124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Come</a:t>
            </a:r>
            <a:r>
              <a:rPr lang="pt-BR" dirty="0" smtClean="0"/>
              <a:t>çando...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Fazer o </a:t>
            </a:r>
            <a:r>
              <a:rPr lang="pt-BR" dirty="0" err="1" smtClean="0"/>
              <a:t>restore</a:t>
            </a:r>
            <a:r>
              <a:rPr lang="pt-BR" dirty="0" smtClean="0"/>
              <a:t> da base de dados que esta na pasta </a:t>
            </a:r>
            <a:r>
              <a:rPr lang="pt-BR" dirty="0" err="1" smtClean="0">
                <a:solidFill>
                  <a:schemeClr val="accent1"/>
                </a:solidFill>
              </a:rPr>
              <a:t>basededados</a:t>
            </a:r>
            <a:r>
              <a:rPr lang="pt-BR" dirty="0" smtClean="0">
                <a:solidFill>
                  <a:schemeClr val="accent1"/>
                </a:solidFill>
              </a:rPr>
              <a:t> </a:t>
            </a:r>
            <a:r>
              <a:rPr lang="pt-BR" dirty="0" smtClean="0"/>
              <a:t>do projeto </a:t>
            </a:r>
            <a:r>
              <a:rPr lang="pt-BR" dirty="0" err="1" smtClean="0">
                <a:solidFill>
                  <a:srgbClr val="F2D908"/>
                </a:solidFill>
              </a:rPr>
              <a:t>FAZENDO_showdomilhao</a:t>
            </a:r>
            <a:endParaRPr lang="pt-BR" dirty="0" smtClean="0">
              <a:solidFill>
                <a:srgbClr val="F2D908"/>
              </a:solidFill>
            </a:endParaRPr>
          </a:p>
          <a:p>
            <a:r>
              <a:rPr lang="pt-BR" dirty="0" smtClean="0"/>
              <a:t>O nome da base de dados </a:t>
            </a:r>
            <a:r>
              <a:rPr lang="pt-BR" dirty="0" smtClean="0"/>
              <a:t>é </a:t>
            </a:r>
            <a:r>
              <a:rPr lang="pt-BR" dirty="0" err="1" smtClean="0">
                <a:solidFill>
                  <a:schemeClr val="accent1"/>
                </a:solidFill>
              </a:rPr>
              <a:t>showdomilhao</a:t>
            </a:r>
            <a:endParaRPr lang="pt-BR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728158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bit">
  <a:themeElements>
    <a:clrScheme name="Orbit">
      <a:dk1>
        <a:srgbClr val="000000"/>
      </a:dk1>
      <a:lt1>
        <a:srgbClr val="FFFFFF"/>
      </a:lt1>
      <a:dk2>
        <a:srgbClr val="7C9BA5"/>
      </a:dk2>
      <a:lt2>
        <a:srgbClr val="C1D0CA"/>
      </a:lt2>
      <a:accent1>
        <a:srgbClr val="F2D908"/>
      </a:accent1>
      <a:accent2>
        <a:srgbClr val="9DE61E"/>
      </a:accent2>
      <a:accent3>
        <a:srgbClr val="0D8BE6"/>
      </a:accent3>
      <a:accent4>
        <a:srgbClr val="C61B1B"/>
      </a:accent4>
      <a:accent5>
        <a:srgbClr val="E26F08"/>
      </a:accent5>
      <a:accent6>
        <a:srgbClr val="8D35D1"/>
      </a:accent6>
      <a:hlink>
        <a:srgbClr val="ECBF0B"/>
      </a:hlink>
      <a:folHlink>
        <a:srgbClr val="F4E5A8"/>
      </a:folHlink>
    </a:clrScheme>
    <a:fontScheme name="Orbit">
      <a:majorFont>
        <a:latin typeface="Candara"/>
        <a:ea typeface=""/>
        <a:cs typeface=""/>
        <a:font script="Jpan" typeface="ＭＳ Ｐゴシック"/>
      </a:majorFont>
      <a:minorFont>
        <a:latin typeface="Candara"/>
        <a:ea typeface=""/>
        <a:cs typeface=""/>
        <a:font script="Jpan" typeface="ＭＳ Ｐゴシック"/>
      </a:minorFont>
    </a:fontScheme>
    <a:fmtScheme name="Orbit">
      <a:fillStyleLst>
        <a:solidFill>
          <a:schemeClr val="phClr"/>
        </a:solidFill>
        <a:solidFill>
          <a:schemeClr val="phClr">
            <a:shade val="80000"/>
          </a:schemeClr>
        </a:solidFill>
        <a:gradFill rotWithShape="1">
          <a:gsLst>
            <a:gs pos="0">
              <a:schemeClr val="phClr">
                <a:shade val="30000"/>
                <a:satMod val="100000"/>
              </a:schemeClr>
            </a:gs>
            <a:gs pos="80000">
              <a:schemeClr val="phClr">
                <a:shade val="90000"/>
                <a:satMod val="100000"/>
              </a:schemeClr>
            </a:gs>
            <a:gs pos="100000">
              <a:schemeClr val="phClr">
                <a:tint val="9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>
              <a:shade val="90000"/>
            </a:schemeClr>
          </a:solidFill>
          <a:prstDash val="solid"/>
        </a:ln>
        <a:ln w="762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228600" dist="38100" dir="5400000" sx="104000" sy="104000" algn="ctr" rotWithShape="0">
              <a:srgbClr val="000000">
                <a:alpha val="80000"/>
              </a:srgbClr>
            </a:outerShdw>
          </a:effectLst>
        </a:effectStyle>
        <a:effectStyle>
          <a:effectLst>
            <a:outerShdw blurRad="317500" dist="381000" dir="5400000" sx="90000" sy="2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etal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000"/>
                <a:lumMod val="80000"/>
              </a:schemeClr>
              <a:schemeClr val="phClr">
                <a:satMod val="360000"/>
                <a:lumMod val="14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Orbit.thmx</Template>
  <TotalTime>1916</TotalTime>
  <Words>184</Words>
  <Application>Microsoft Macintosh PowerPoint</Application>
  <PresentationFormat>On-screen Show (4:3)</PresentationFormat>
  <Paragraphs>34</Paragraphs>
  <Slides>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Orbit</vt:lpstr>
      <vt:lpstr>Programação 4</vt:lpstr>
      <vt:lpstr>Ementa</vt:lpstr>
      <vt:lpstr>Arquitetura de Desenvolvimento</vt:lpstr>
      <vt:lpstr>Tópicos Abordados</vt:lpstr>
      <vt:lpstr>Avaliação</vt:lpstr>
      <vt:lpstr>AULA 01</vt:lpstr>
      <vt:lpstr>Material de aula</vt:lpstr>
      <vt:lpstr>showdomilhao</vt:lpstr>
      <vt:lpstr>Começando...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Programação 4</dc:title>
  <dc:creator>marcelo  siedler</dc:creator>
  <cp:lastModifiedBy>marcelo  siedler</cp:lastModifiedBy>
  <cp:revision>13</cp:revision>
  <dcterms:created xsi:type="dcterms:W3CDTF">2016-02-19T13:22:38Z</dcterms:created>
  <dcterms:modified xsi:type="dcterms:W3CDTF">2016-02-20T21:19:18Z</dcterms:modified>
</cp:coreProperties>
</file>

<file path=docProps/thumbnail.jpeg>
</file>